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441" r:id="rId3"/>
    <p:sldId id="407" r:id="rId4"/>
    <p:sldId id="433" r:id="rId5"/>
    <p:sldId id="438" r:id="rId6"/>
    <p:sldId id="435" r:id="rId7"/>
    <p:sldId id="436" r:id="rId8"/>
    <p:sldId id="437" r:id="rId9"/>
    <p:sldId id="420" r:id="rId10"/>
    <p:sldId id="421" r:id="rId11"/>
    <p:sldId id="439" r:id="rId12"/>
    <p:sldId id="440" r:id="rId13"/>
    <p:sldId id="414" r:id="rId14"/>
    <p:sldId id="442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43" r:id="rId27"/>
    <p:sldId id="456" r:id="rId28"/>
    <p:sldId id="457" r:id="rId29"/>
    <p:sldId id="458" r:id="rId30"/>
    <p:sldId id="4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92"/>
    <p:restoredTop sz="96654"/>
  </p:normalViewPr>
  <p:slideViewPr>
    <p:cSldViewPr snapToGrid="0" snapToObjects="1">
      <p:cViewPr varScale="1">
        <p:scale>
          <a:sx n="88" d="100"/>
          <a:sy n="88" d="100"/>
        </p:scale>
        <p:origin x="20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11/2/21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typical blister test, the sample plate is held at a specified temperature for 30–60 min during each annealing step</a:t>
            </a:r>
          </a:p>
          <a:p>
            <a:r>
              <a:rPr lang="en-US" sz="2200" dirty="0"/>
              <a:t>The temperature at which blisters form is termed the ‘blister temperature’</a:t>
            </a:r>
          </a:p>
          <a:p>
            <a:r>
              <a:rPr lang="en-US" sz="2200" dirty="0"/>
              <a:t>Images of a U3Si2–Al dispersion fuel plate after a </a:t>
            </a:r>
            <a:r>
              <a:rPr lang="en-US" sz="2200" dirty="0" err="1"/>
              <a:t>postirradiation</a:t>
            </a:r>
            <a:r>
              <a:rPr lang="en-US" sz="2200" dirty="0"/>
              <a:t> blister test at 450C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C990-4DFE-724C-9BDF-F7994FF8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41" y="1968500"/>
            <a:ext cx="5041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F716-F78E-C441-AC60-7CA5E83F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Blistering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3F8B-2236-2746-91D1-C4DE13D316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For typical fuel particle loadings, miniature scale plates of U3Si2 and U3Si were blistered in the range of 515–530C</a:t>
            </a:r>
          </a:p>
          <a:p>
            <a:r>
              <a:rPr lang="en-US" sz="2200" dirty="0"/>
              <a:t>An increase in fuel loading dropped the blister temperature by about 75C</a:t>
            </a:r>
          </a:p>
          <a:p>
            <a:r>
              <a:rPr lang="en-US" sz="2200" dirty="0"/>
              <a:t>When boron is added, the blister threshold temperature decreases by about 100C, similar to that observed in </a:t>
            </a:r>
            <a:r>
              <a:rPr lang="en-US" sz="2200" dirty="0" err="1"/>
              <a:t>UAlx</a:t>
            </a:r>
            <a:r>
              <a:rPr lang="en-US" sz="2200" dirty="0"/>
              <a:t>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D1BDF-C312-984D-AB8F-7CD4026B4C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Boron is added as a burnable absorber in certain research reactor fuel designs as a means of flux/temperature balancing to avoid hot spots</a:t>
            </a:r>
          </a:p>
          <a:p>
            <a:r>
              <a:rPr lang="en-US" sz="2200" dirty="0"/>
              <a:t>The blister threshold temperature for U–Si intermetallic dispersion fuels is less sensitive both to burnup and to fuel volume loading than </a:t>
            </a:r>
            <a:r>
              <a:rPr lang="en-US" sz="2200" dirty="0" err="1"/>
              <a:t>UAlx</a:t>
            </a:r>
            <a:r>
              <a:rPr lang="en-US" sz="2200" dirty="0"/>
              <a:t>–Al dispersion fuels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076A6-0EDB-6D44-A01A-0C47E727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2A0A-C3AE-E44A-882A-8741638E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EB30-8FD7-504C-A306-F843A31E2C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U3Si2 is presently considered the best qualified fuel in terms of uranium loading and performance for research and test reactors</a:t>
            </a:r>
          </a:p>
          <a:p>
            <a:r>
              <a:rPr lang="en-US" sz="2200" dirty="0"/>
              <a:t>U3Si is unsuitable for a plate-type geometry because of unstable swelling, it is still applicable for fuel rods</a:t>
            </a:r>
          </a:p>
          <a:p>
            <a:r>
              <a:rPr lang="en-US" sz="2200" dirty="0"/>
              <a:t>The ILs in U3Si2/Al are free of porosity formation at reasonable burnups and the IL growth is considered reasonably slow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422D-C63F-7446-99DF-446E3AEB17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Both U3Si and U3Si2 are amorphized under irradiation, but have inherent differences in fission gas bubble growth</a:t>
            </a:r>
          </a:p>
          <a:p>
            <a:r>
              <a:rPr lang="en-US" sz="2200" dirty="0"/>
              <a:t>U3Si has excessive breakaway swelling, whereas U3Si2 has stable, albeit still large,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8EFFB-34B1-DD4F-BDC9-47331097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EF6F-CAD4-504D-B737-0551C379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 to 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5423-14E8-EE46-9149-527701D51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Failure to convert high-power research reactors using HEU to LEU U3Si2 resulted from the need for fuels of even higher uranium density</a:t>
            </a:r>
          </a:p>
          <a:p>
            <a:r>
              <a:rPr lang="en-US" sz="2200" dirty="0"/>
              <a:t>The fuel development effort has shifted to uranium–molybdenum alloys with Mo content ranging 6–10wt%, in both monolithic and dispersion fuel forms</a:t>
            </a:r>
          </a:p>
          <a:p>
            <a:r>
              <a:rPr lang="en-US" sz="2200" dirty="0"/>
              <a:t>Since 1997, the U–Mo alloys have been irradiation-tested, driven by US leadership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5FAB6-4A3F-3F43-8DB8-D92E2E99C1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This program is now called the United States High Performance Research Reactor (USHPRR) Program</a:t>
            </a:r>
          </a:p>
          <a:p>
            <a:r>
              <a:rPr lang="en-US" sz="2200" dirty="0"/>
              <a:t>Similar programs work in conjunction with the USHPRR in Argentina, Canada, France, South Korea, and Russia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B19FE-EB1E-5940-8079-B99231B3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4C01-E60E-D041-A196-DD0014DE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2DE9-B0FB-3241-A5A3-0C9E6CDD6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412345" cy="4157663"/>
          </a:xfrm>
        </p:spPr>
        <p:txBody>
          <a:bodyPr/>
          <a:lstStyle/>
          <a:p>
            <a:r>
              <a:rPr lang="en-US" sz="2200" dirty="0"/>
              <a:t>It was recognized early on in the development of fast reactor fuels that molybdenum is one of the strongest gamma-stabilizers of the transition-metal elements, even stronger than Zr, and that it enables alloys with U to have relatively high U density</a:t>
            </a:r>
          </a:p>
          <a:p>
            <a:r>
              <a:rPr lang="en-US" sz="2200" dirty="0"/>
              <a:t>A disadvantage of Mo as an alloying element is that it has higher neutron absorption cross sections than Si and Al, but not sufficiently significant to be problematic</a:t>
            </a:r>
          </a:p>
          <a:p>
            <a:r>
              <a:rPr lang="en-US" sz="2200" dirty="0"/>
              <a:t>The solubility of Mo extends to 22 wt% (or 41 at.%) in the gamma-phase, but it is limited to a few percent in the alpha and beta-phases.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7E5626-9223-C442-AFB6-3E059B4E09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5665" y="1800224"/>
            <a:ext cx="3266735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62A30-6BF6-5B45-9E84-D0BBFAD7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6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49A6-E3FA-9E42-A097-19B60364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2375-2803-6A47-A1F4-5DA2CF25E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57730" cy="4157663"/>
          </a:xfrm>
        </p:spPr>
        <p:txBody>
          <a:bodyPr/>
          <a:lstStyle/>
          <a:p>
            <a:r>
              <a:rPr lang="en-US" sz="2200" dirty="0"/>
              <a:t>The gamma-phase undergoes a </a:t>
            </a:r>
            <a:r>
              <a:rPr lang="en-US" sz="2200" dirty="0" err="1"/>
              <a:t>eutectoidal</a:t>
            </a:r>
            <a:r>
              <a:rPr lang="en-US" sz="2200" dirty="0"/>
              <a:t> decomposition at 565C, transforming to the dual-phase mixture of the orthorhombic alpha-phase and the ordered tetragonal gamma’-phase which has the nominal stoichiometry of U2Mo</a:t>
            </a:r>
          </a:p>
          <a:p>
            <a:r>
              <a:rPr lang="en-US" sz="2200" dirty="0"/>
              <a:t>This transformation is slow when the molybdenum content is more than about 6 wt%, so a gamma-phase metastable U–Mo alloy with 6–12 wt% Mo can be obtained by quenching the alloy melt into the gamma-phase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2978B-1B23-F545-950E-3A6A155C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B5F23-E793-DE4A-8C8D-24E4099DF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1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F172-3503-6240-882B-4C750F44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9E43-DE55-A440-8CA3-6A1D95F41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radiation stability of UMo depends on its ability to retain the gamma phase</a:t>
            </a:r>
          </a:p>
          <a:p>
            <a:r>
              <a:rPr lang="en-US" sz="2200" dirty="0"/>
              <a:t>At research reactor temperatures, the gamma phase wants to transform into the alpha/gamma’ two phase system</a:t>
            </a:r>
          </a:p>
          <a:p>
            <a:r>
              <a:rPr lang="en-US" sz="2200" dirty="0"/>
              <a:t>Radiation counteracts the driving thermodynamics by disordering the gamma’ phase, retaining the gamma phase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F0D1-25BD-1C4B-BEBE-1D8B02762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critical fission rate is the rate at which the minimum number of displacements that maintain the gamma-phase are in balance with the thermodynamic tendency to transform to the alpha/gamma’-phases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F7FFD-780A-7F45-BD5E-A718D8FF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EF98D-D0E6-AB4D-83A3-543559CD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58" y="4265724"/>
            <a:ext cx="5065642" cy="16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B4E8-0C86-D94F-A78C-39A92B92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06B68-98E0-6649-BB16-FD060B11EE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Dispersion fabrication is unique from monolithic fabrication</a:t>
            </a:r>
          </a:p>
          <a:p>
            <a:r>
              <a:rPr lang="en-US" sz="2200" dirty="0"/>
              <a:t>UMo dispersion fuels are fabricated in a similar manner to </a:t>
            </a:r>
            <a:r>
              <a:rPr lang="en-US" sz="2200" dirty="0" err="1"/>
              <a:t>USi</a:t>
            </a:r>
            <a:r>
              <a:rPr lang="en-US" sz="2200" dirty="0"/>
              <a:t> dispersion fuels</a:t>
            </a:r>
          </a:p>
          <a:p>
            <a:r>
              <a:rPr lang="en-US" sz="2200" dirty="0"/>
              <a:t>Both comminution and atomization processes can be applied</a:t>
            </a:r>
          </a:p>
          <a:p>
            <a:r>
              <a:rPr lang="en-US" sz="2200" dirty="0"/>
              <a:t>The UMo alloy is quite ductile, which poses problems for the comminution process</a:t>
            </a:r>
          </a:p>
          <a:p>
            <a:r>
              <a:rPr lang="en-US" sz="2200" dirty="0"/>
              <a:t>Alloys can be lightly oxidized to assist in comminution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39616-A214-224C-8E10-1F2D1DFCA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comminuted powders have more </a:t>
            </a:r>
            <a:r>
              <a:rPr lang="en-US" sz="2200" dirty="0" err="1"/>
              <a:t>equiaxially</a:t>
            </a:r>
            <a:r>
              <a:rPr lang="en-US" sz="2200" dirty="0"/>
              <a:t> shaped grains and a more homogeneous distribution of grains than the atomized powder fuel because there is no thermal process involved during fabrication</a:t>
            </a:r>
          </a:p>
          <a:p>
            <a:r>
              <a:rPr lang="en-US" sz="2200" dirty="0"/>
              <a:t>However, they are heavily cold-worked and contain a high concentration of dislocations which can </a:t>
            </a:r>
            <a:r>
              <a:rPr lang="en-US" sz="2200" dirty="0" err="1"/>
              <a:t>polygonize</a:t>
            </a:r>
            <a:r>
              <a:rPr lang="en-US" sz="2200" dirty="0"/>
              <a:t> and serve as nucleation sites for gas bubbles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C9139-5B5E-DE4F-AED8-16F1D730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41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E6A9-1B3B-0943-89C3-4FA1745E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A147-C666-D443-A9CE-B6DB0EE5D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647032" cy="4157663"/>
          </a:xfrm>
        </p:spPr>
        <p:txBody>
          <a:bodyPr/>
          <a:lstStyle/>
          <a:p>
            <a:r>
              <a:rPr lang="en-US" sz="2200" dirty="0"/>
              <a:t>The microstructure of the atomized powder consists of a ‘cellular’ solidification structure which is commonly found in rapidly cooled alloys that have a pronounced solidus–liquidus gap</a:t>
            </a:r>
          </a:p>
          <a:p>
            <a:r>
              <a:rPr lang="en-US" sz="2200" dirty="0"/>
              <a:t>Mo-rich phases solidify first upon cooling</a:t>
            </a:r>
          </a:p>
          <a:p>
            <a:r>
              <a:rPr lang="en-US" sz="2200" dirty="0"/>
              <a:t>As the cooling progresses, the solid phase volume increases, while, simultaneously, the Mo content in the solid phase decreases</a:t>
            </a:r>
          </a:p>
          <a:p>
            <a:r>
              <a:rPr lang="en-US" sz="2200" dirty="0"/>
              <a:t>If cooling is too rapid, Mo rich islands will form inside a network of a Mo lean matrix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3F827-8F3A-E345-837B-EF3C6E24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9E5791-7E1F-5441-8D54-4426CD7C1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BE54-6A55-FB43-8E98-3E96DF71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8351-2D49-FE4E-BD9C-B4A7C65D8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U–Mo fuel uses the same plate fabrication method as other U intermetallic fuels</a:t>
            </a:r>
          </a:p>
          <a:p>
            <a:r>
              <a:rPr lang="en-US" sz="2200" dirty="0"/>
              <a:t>However, the hot rolling procedure can have significant effects on the performance of the fuel</a:t>
            </a:r>
          </a:p>
          <a:p>
            <a:r>
              <a:rPr lang="en-US" sz="2200" dirty="0"/>
              <a:t>The thermal process changes particle characteristics and can enhance the interaction between the particles and the matrix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A1512-1404-3647-B593-7CAAC1A5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E38A0A6-30A8-BC44-AA08-E0B165DB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446" y="2177620"/>
            <a:ext cx="3272164" cy="346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B4959-4005-6544-A3E5-08C71115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5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3159-6853-3842-BB8C-967FEE0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F4C4-75C8-204B-AB80-C8FBEA57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Introduction to research reactor fuel</a:t>
            </a:r>
          </a:p>
          <a:p>
            <a:r>
              <a:rPr lang="en-US" sz="2200" dirty="0"/>
              <a:t>Key features:</a:t>
            </a:r>
          </a:p>
          <a:p>
            <a:pPr lvl="1"/>
            <a:r>
              <a:rPr lang="en-US" sz="2200" dirty="0"/>
              <a:t>low temperatures, no gap or plenum, high burnup</a:t>
            </a:r>
          </a:p>
          <a:p>
            <a:r>
              <a:rPr lang="en-US" sz="2200" dirty="0"/>
              <a:t>Primary type is dispersed particles of metallic compound/alloy in a fuel block embedded in Al matrix</a:t>
            </a:r>
          </a:p>
          <a:p>
            <a:r>
              <a:rPr lang="en-US" sz="2200" dirty="0"/>
              <a:t>Solid and gaseous swelling both affect intermetallic fuels</a:t>
            </a:r>
          </a:p>
          <a:p>
            <a:r>
              <a:rPr lang="en-US" sz="2200" dirty="0" err="1"/>
              <a:t>Intermetallics</a:t>
            </a:r>
            <a:r>
              <a:rPr lang="en-US" sz="2200" dirty="0"/>
              <a:t> can amorphize under irradiation, leading to increased swelling</a:t>
            </a:r>
          </a:p>
          <a:p>
            <a:r>
              <a:rPr lang="en-US" sz="2200" dirty="0" err="1"/>
              <a:t>USi</a:t>
            </a:r>
            <a:r>
              <a:rPr lang="en-US" sz="2200" dirty="0"/>
              <a:t>-type fuels have a higher density than </a:t>
            </a:r>
            <a:r>
              <a:rPr lang="en-US" sz="2200" dirty="0" err="1"/>
              <a:t>UAlx</a:t>
            </a:r>
            <a:r>
              <a:rPr lang="en-US" sz="2200" dirty="0"/>
              <a:t>, but swell significantly more</a:t>
            </a:r>
          </a:p>
          <a:p>
            <a:r>
              <a:rPr lang="en-US" sz="2200" dirty="0"/>
              <a:t>U3Si2 has more stable bubble morphology than U3Si, due to their amorphous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A835-5879-0E44-8CD7-E66C6F7E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4A9C-A41A-9B45-A4A0-FE453D5B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E071-2AE0-2044-9941-A6405CA4CA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solid fission products is also applicable for U-Mo fuels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fuel swelling due to fission gases is unique in the UMo system</a:t>
            </a:r>
          </a:p>
          <a:p>
            <a:r>
              <a:rPr lang="en-US" sz="2200" dirty="0"/>
              <a:t>U–Mo swelling, specifically, swelling by gas bubble growth, is known to have two distinct rates: slow at low burnup and much faster at high burnup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D20F8-6A8E-1943-9BDB-948B630CD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phenomenon underlying the transition is grain refinement or ‘recrystallization’ of the gamma-phase U–Mo</a:t>
            </a:r>
          </a:p>
          <a:p>
            <a:r>
              <a:rPr lang="en-US" sz="2200" dirty="0"/>
              <a:t>After this transition, gas bubble agglomeration accelerates, resulting in faster swelling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F2DA-8569-BD4C-ABF9-E4160099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B38B7-F4DC-2A4F-A18D-9F540BDA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64" y="2719465"/>
            <a:ext cx="1633777" cy="8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4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1673905"/>
          </a:xfrm>
        </p:spPr>
        <p:txBody>
          <a:bodyPr/>
          <a:lstStyle/>
          <a:p>
            <a:r>
              <a:rPr lang="en-US" sz="2200" dirty="0"/>
              <a:t>The evolution of fuel microstructure by fission gas bubble formation and growth is shown with three different burnups</a:t>
            </a:r>
          </a:p>
          <a:p>
            <a:r>
              <a:rPr lang="en-US" sz="2200" dirty="0"/>
              <a:t>In an SEM, fission gas bubbles first appear along grain boundaries, with no large bubbles in the fuel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5767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6059-0848-0047-9AF7-F7AB72C7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Superlattice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8C26-6125-4C47-B0B4-8128E7F3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605393" cy="4157663"/>
          </a:xfrm>
        </p:spPr>
        <p:txBody>
          <a:bodyPr/>
          <a:lstStyle/>
          <a:p>
            <a:r>
              <a:rPr lang="en-US" sz="2200" dirty="0"/>
              <a:t>TEM analysis has identified in the low BU regime a fission gas superlattice of 2nm sizes bubbles</a:t>
            </a:r>
          </a:p>
          <a:p>
            <a:r>
              <a:rPr lang="en-US" sz="2200" dirty="0"/>
              <a:t>As the bubbles are small, even though their number density is large, these bubbles are too small to produce much fuel volume increase</a:t>
            </a:r>
          </a:p>
          <a:p>
            <a:r>
              <a:rPr lang="en-US" sz="2200" dirty="0"/>
              <a:t>The Young-Laplace equation denotes a force balance, and the ideal gas law gives an approximation of the pressure</a:t>
            </a:r>
          </a:p>
          <a:p>
            <a:r>
              <a:rPr lang="en-US" sz="2200" dirty="0"/>
              <a:t>Thus, these small bubbles are highly pressurized and contain large amounts of gas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45308-56F1-5440-8804-95AC84A4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AAE18-D455-B446-BA38-28DB98AB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02" y="1968500"/>
            <a:ext cx="3857756" cy="4781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518E4-DB53-B34F-9EF6-C46CE913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03" y="5916614"/>
            <a:ext cx="9779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F174B-1C53-E44A-818A-67A28BAC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69" y="6126166"/>
            <a:ext cx="1231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868295"/>
            <a:ext cx="10972799" cy="1673905"/>
          </a:xfrm>
        </p:spPr>
        <p:txBody>
          <a:bodyPr/>
          <a:lstStyle/>
          <a:p>
            <a:r>
              <a:rPr lang="en-US" sz="2200" dirty="0"/>
              <a:t>As burnup increases (2.5–3.5E27 fissions/m3), the bubble population increases in the grain boundaries and additional bubbles progressively appear at newly formed grain boundaries as grain refinement continues</a:t>
            </a:r>
          </a:p>
          <a:p>
            <a:r>
              <a:rPr lang="en-US" sz="2200" dirty="0"/>
              <a:t>At this stage, the average bubble size also increases with fission density as the number density increases, both of which increase the fuel swelling rate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641495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2279737"/>
            <a:ext cx="10972799" cy="1262463"/>
          </a:xfrm>
        </p:spPr>
        <p:txBody>
          <a:bodyPr/>
          <a:lstStyle/>
          <a:p>
            <a:r>
              <a:rPr lang="en-US" sz="2200" dirty="0"/>
              <a:t>At higher burnup, large bubbles uniformly span the entire fuel cross section as the grain refinement is nearing completion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19624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DBE2-BB83-D844-A250-5430C4B6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Gaseous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2C0C-5932-FD4F-853F-6BD322B1A7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Total swelling of U–Mo fuel is obtained from plate thickness changes before and after irradiation</a:t>
            </a:r>
          </a:p>
          <a:p>
            <a:r>
              <a:rPr lang="en-US" sz="2200" dirty="0"/>
              <a:t>The gas bubble swelling is obtained by subtracting the solid fission product swelling</a:t>
            </a:r>
          </a:p>
          <a:p>
            <a:r>
              <a:rPr lang="en-US" sz="2200" dirty="0"/>
              <a:t>The data can be fit to a linear function at low fission density, and a quadratic function at higher fission density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B80B99-4C56-CD4D-952D-09D5D48EA5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5258" y="5221351"/>
            <a:ext cx="2873483" cy="14730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30B31-8726-5845-95EE-A2608E59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5D82-ADB3-124C-8FBC-03F637E5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18" y="2156141"/>
            <a:ext cx="5231182" cy="37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A8DC-CD6D-AD48-9A19-B2D386C7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F8F1-F83E-BC40-87D5-0409E1940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interaction layer (IL) formation between U–Mo fuel particles and matrix Al poses potential fuel failure risks</a:t>
            </a:r>
          </a:p>
          <a:p>
            <a:r>
              <a:rPr lang="en-US" sz="2200" dirty="0"/>
              <a:t>Pores tend to form in thick ILs</a:t>
            </a:r>
          </a:p>
          <a:p>
            <a:r>
              <a:rPr lang="en-US" sz="2200" dirty="0"/>
              <a:t>Variable composition of the IL is possible because of its amorphous nature during irradiation</a:t>
            </a:r>
          </a:p>
          <a:p>
            <a:r>
              <a:rPr lang="en-US" sz="2200" dirty="0"/>
              <a:t>Amorphization is usually accompanied by an increase in volume that facilitates atomic mobility, enhancing diffusion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9B1F97-0B4A-244E-A0AA-9E34D508C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300" y="2307431"/>
            <a:ext cx="4597400" cy="347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0C922-60B6-814D-A76F-2F4179A7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08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D32B-4FD8-B14C-80E1-59D51871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DB985-A6F0-6941-AE9E-89F377BB8F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IL growth correlation follows a parabolic law, dependent upon the fission rate, temperature, and time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 The Al/(</a:t>
            </a:r>
            <a:r>
              <a:rPr lang="en-US" sz="2200" dirty="0" err="1"/>
              <a:t>U+Mo</a:t>
            </a:r>
            <a:r>
              <a:rPr lang="en-US" sz="2200" dirty="0"/>
              <a:t>) ratio of the interaction product in the (U–Mo)–Al dispersion from out-of-pile tests is in the range 3.5–7.6</a:t>
            </a:r>
          </a:p>
          <a:p>
            <a:r>
              <a:rPr lang="en-US" sz="2200" dirty="0"/>
              <a:t>Based upon our knowledge of the U-Al system, the Al/U ratio is 2, 3 or 4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70F27-34D8-2740-BE65-CC30B3FD91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Thus, Mo is facilitating the formation of higher Al content compounds</a:t>
            </a:r>
          </a:p>
          <a:p>
            <a:r>
              <a:rPr lang="en-US" sz="2200" dirty="0"/>
              <a:t>As the Mo content increase, , the formation of (</a:t>
            </a:r>
            <a:r>
              <a:rPr lang="en-US" sz="2200" dirty="0" err="1"/>
              <a:t>U,Mo</a:t>
            </a:r>
            <a:r>
              <a:rPr lang="en-US" sz="2200" dirty="0"/>
              <a:t>)Al3, is suppressed, and the Al content in the IL increases</a:t>
            </a:r>
          </a:p>
          <a:p>
            <a:r>
              <a:rPr lang="en-US" sz="2200" dirty="0"/>
              <a:t>The formation of high-Al content IL is unfavorable because: 1) its lower density, leading to more swelling; and 2) high Al content linked to IL pore development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36F55-E1CF-7A45-B351-F3BF050D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1BC81-FF9E-E047-B397-52B51A41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3035300"/>
            <a:ext cx="2616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B216-23AD-A14B-A198-23EAD96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E171-D468-E447-90EA-41BB5999B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method to suppress the formation of UAl4 in the U–Al system depends on finding an element to suppress the peritectoid reaction UAl3 + Al -&gt;UAl4</a:t>
            </a:r>
          </a:p>
          <a:p>
            <a:r>
              <a:rPr lang="en-US" sz="2200" dirty="0"/>
              <a:t>There are a number of additives which have been identified to inhibit this reaction, most notably Ge, Si, Sn, and Zr</a:t>
            </a:r>
          </a:p>
          <a:p>
            <a:r>
              <a:rPr lang="en-US" sz="2200" dirty="0"/>
              <a:t>In the US, Si was primarily investigated in UMo dispersion fuels to inhibit Al4 formation and suppress IL growth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515DB-FBD1-8F4B-9D9B-D1C2C358A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Si dramatically reduces the IL thickness</a:t>
            </a:r>
          </a:p>
          <a:p>
            <a:r>
              <a:rPr lang="en-US" sz="2200" dirty="0"/>
              <a:t>The ILs of Si-added plates are commonly uneven, with different thicknesses on different particles</a:t>
            </a:r>
          </a:p>
          <a:p>
            <a:r>
              <a:rPr lang="en-US" sz="2200" dirty="0"/>
              <a:t>This is due to the non-uniform concentration of Si</a:t>
            </a:r>
          </a:p>
          <a:p>
            <a:r>
              <a:rPr lang="en-US" sz="2200" dirty="0"/>
              <a:t>At higher burnups, the IL continues to grow and the effect of Si is weakened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385A9-E10B-6C4F-8056-429CF43E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C32D-4AE9-1442-AD1A-CE5F5A6E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of 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8721-C04E-BC4F-B419-9B35AC05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C1538-79D9-CE49-9489-6D55D409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3" y="2414590"/>
            <a:ext cx="570865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95D89-9179-6E43-8DDC-4EF5C009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3" y="4210814"/>
            <a:ext cx="5708650" cy="1370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5EEEE-AFA3-D54F-BA19-E476E6A73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97" y="2522540"/>
            <a:ext cx="5607050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0598C-B894-A34E-820A-F60BD728F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028" y="4238627"/>
            <a:ext cx="579138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0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F280-BD83-7F41-84F5-93857A30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4D83-7B2D-5044-85A6-1D8103B3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6F6E-9459-A148-A5CD-176EDA183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200" dirty="0" err="1"/>
              <a:t>USi</a:t>
            </a:r>
            <a:r>
              <a:rPr lang="en-US" sz="2200" dirty="0"/>
              <a:t> interaction with Al leads to U(</a:t>
            </a:r>
            <a:r>
              <a:rPr lang="en-US" sz="2200" dirty="0" err="1"/>
              <a:t>Al,Si</a:t>
            </a:r>
            <a:r>
              <a:rPr lang="en-US" sz="2200" dirty="0"/>
              <a:t>)3 phases which can amorphize</a:t>
            </a:r>
          </a:p>
          <a:p>
            <a:r>
              <a:rPr lang="en-US" sz="2200" dirty="0"/>
              <a:t>Fission gas bubbles largely are retained in the fuel, with bubbles appearing in the interaction layer at very high burnups</a:t>
            </a:r>
          </a:p>
          <a:p>
            <a:r>
              <a:rPr lang="en-US" sz="2200" dirty="0"/>
              <a:t>Blister testing is used as a safety test to determine temperature limits of safe fuel operation, with typical BTEs around 450-550C</a:t>
            </a:r>
          </a:p>
          <a:p>
            <a:r>
              <a:rPr lang="en-US" sz="2200" dirty="0"/>
              <a:t>UMo dispersion fuels allow for greater U density</a:t>
            </a:r>
          </a:p>
          <a:p>
            <a:r>
              <a:rPr lang="en-US" sz="2200" dirty="0"/>
              <a:t>Mo stabilizes the gamma phase, and the gamma is additionally stabilized under irradiation</a:t>
            </a:r>
          </a:p>
          <a:p>
            <a:r>
              <a:rPr lang="en-US" sz="2200" dirty="0"/>
              <a:t>Fuel swelling is critical in UMo fuels, with the unique feature of a fission gas superlattice</a:t>
            </a:r>
          </a:p>
          <a:p>
            <a:r>
              <a:rPr lang="en-US" sz="2200" dirty="0"/>
              <a:t>Subsequent recrystallization leads to breakaway swelling</a:t>
            </a:r>
          </a:p>
          <a:p>
            <a:r>
              <a:rPr lang="en-US" sz="2200" dirty="0"/>
              <a:t>Addition of Si can suppress the interaction layer formation in UMo particles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994B5-75FC-4F45-9AD9-D5B4C9FD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2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7D9B-4706-EF41-BDC8-24DBBF83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2033-1416-A947-83F2-AC472609CE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U3Si, U3Si2, and </a:t>
            </a:r>
            <a:r>
              <a:rPr lang="en-US" sz="2200" dirty="0" err="1"/>
              <a:t>USi</a:t>
            </a:r>
            <a:r>
              <a:rPr lang="en-US" sz="2200" dirty="0"/>
              <a:t> react with Al to form a single intermetallic compound,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The solubility of Al in the </a:t>
            </a:r>
            <a:r>
              <a:rPr lang="en-US" sz="2200" dirty="0" err="1"/>
              <a:t>USi</a:t>
            </a:r>
            <a:r>
              <a:rPr lang="en-US" sz="2200" dirty="0"/>
              <a:t> phases is very low</a:t>
            </a:r>
          </a:p>
          <a:p>
            <a:r>
              <a:rPr lang="en-US" sz="2200" dirty="0"/>
              <a:t>U(</a:t>
            </a:r>
            <a:r>
              <a:rPr lang="en-US" sz="2200" dirty="0" err="1"/>
              <a:t>AlSi</a:t>
            </a:r>
            <a:r>
              <a:rPr lang="en-US" sz="2200" dirty="0"/>
              <a:t>)3 has a composition intermediate between UAl3 and USi3, both of which are mutually soluble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77B193-5D23-A64E-92EE-3CB10D729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96620"/>
            <a:ext cx="5384800" cy="41014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F8B3C-5C85-524F-82F8-DC06BF37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7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382F-B420-834D-A847-4A9E1B60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1F64-B10D-9449-BB11-355A9CA1E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Interaction layer growth is an interdiffusion controlled process, and can be investigated in out of pile experiments</a:t>
            </a:r>
          </a:p>
          <a:p>
            <a:r>
              <a:rPr lang="en-US" sz="2200" dirty="0"/>
              <a:t>Out-of-pile tests are typically performed at high temperatures (600C) and have shown that interdiffusion is the rate-controlling process in IL growth of silicide–Al dispersion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C4E2E-CB8A-3C42-8B69-34550E9A3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Fuel temperatures of typical in-pile tests are much lower (&lt;200C) than the out-of-pile tests</a:t>
            </a:r>
          </a:p>
          <a:p>
            <a:r>
              <a:rPr lang="en-US" sz="2200" dirty="0"/>
              <a:t>Simple extrapolations to the low temperature regime of the IL growth correlations for out-of-pile tests yield orders of magnitude smaller IL thickness values than observed</a:t>
            </a:r>
          </a:p>
          <a:p>
            <a:r>
              <a:rPr lang="en-US" sz="2200" dirty="0"/>
              <a:t>This implies that thermally activated diffusion must be augmented by fission enhanced diffusion during irradiation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9AF9E-0B5A-BD4E-9B35-400B9D72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7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BFB8-86FA-0A43-9D6B-171DE669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3F2-BB97-C742-9706-8F24E44B2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compositions in the interaction layer deviate from the exact stoichiometry of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This indicates that the reaction products become amorphous during irradiation, which has been observed in in-pile tests</a:t>
            </a:r>
          </a:p>
          <a:p>
            <a:r>
              <a:rPr lang="en-US" sz="2200" dirty="0"/>
              <a:t>Since the IL is amorphous, U, Al, and Si atoms exist in a mixture without crystalline restriction of stoichiometry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7BE99-8A5F-8D49-83E9-7E6FA23951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formation of gas bubbles in the ILs is important because of its potential effects on the IL growth rate</a:t>
            </a:r>
          </a:p>
          <a:p>
            <a:r>
              <a:rPr lang="en-US" sz="2200" dirty="0"/>
              <a:t>The gas bubbles in the IL, on one hand, reduce the effective diffusion area and thereby reduce the IL growth rate</a:t>
            </a:r>
          </a:p>
          <a:p>
            <a:r>
              <a:rPr lang="en-US" sz="2200" dirty="0"/>
              <a:t>On the other hand, they increase the IL volume itself, which results in a higher measured IL growth rate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2584B-9F9C-804A-923B-983DE63A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LEU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The ILs of both fuels are generally uniform in thickness and free of visible fission gas bubbles</a:t>
            </a:r>
          </a:p>
          <a:p>
            <a:r>
              <a:rPr lang="en-US" sz="2200" dirty="0"/>
              <a:t>The gas bubbles in the unreacted fuel serve as a boundary between the unreacted fuel and the ILs</a:t>
            </a:r>
          </a:p>
          <a:p>
            <a:r>
              <a:rPr lang="en-US" sz="2200" dirty="0"/>
              <a:t>U3Si has dramatically higher swelling than U3Si2</a:t>
            </a:r>
          </a:p>
          <a:p>
            <a:r>
              <a:rPr lang="en-US" sz="2200" dirty="0"/>
              <a:t>Both samples have similar burnup and temperature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96E84F-B862-5C46-985A-05DE37440B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61118" y="1281478"/>
            <a:ext cx="3536373" cy="26522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E058A-DE1A-AB45-9A60-CF0DF2B1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3933758"/>
            <a:ext cx="3536373" cy="2694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</p:spTree>
    <p:extLst>
      <p:ext uri="{BB962C8B-B14F-4D97-AF65-F5344CB8AC3E}">
        <p14:creationId xmlns:p14="http://schemas.microsoft.com/office/powerpoint/2010/main" val="6745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HEU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Gas bubbles are found in ILs of high-burnup HEU </a:t>
            </a:r>
            <a:r>
              <a:rPr lang="en-US" sz="2200" dirty="0" err="1"/>
              <a:t>USi</a:t>
            </a:r>
            <a:r>
              <a:rPr lang="en-US" sz="2200" dirty="0"/>
              <a:t> fuels</a:t>
            </a:r>
          </a:p>
          <a:p>
            <a:r>
              <a:rPr lang="en-US" sz="2200" dirty="0"/>
              <a:t>These images are from ultra high burnup samples, ~4.5X the previous slide</a:t>
            </a:r>
          </a:p>
          <a:p>
            <a:r>
              <a:rPr lang="en-US" sz="2200" dirty="0"/>
              <a:t>Thus, likely the formation of fission gas bubbles in the IL is dependent upon fission density</a:t>
            </a:r>
          </a:p>
          <a:p>
            <a:r>
              <a:rPr lang="en-US" sz="2200" dirty="0"/>
              <a:t>Bubbles in the IL of U3Si2 appear later than in U3Si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300CF0-8C2E-7048-BE95-C4AFDECE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60" y="900113"/>
            <a:ext cx="3904976" cy="2852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0369E9-3F06-D84D-8496-F56B81E9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51" y="3783307"/>
            <a:ext cx="3797589" cy="29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unique measure for sound fuel performance considered in research and test reactors is ‘blister threshold temperature’ testing with irradiated plates</a:t>
            </a:r>
          </a:p>
          <a:p>
            <a:r>
              <a:rPr lang="en-US" sz="2200" dirty="0"/>
              <a:t>Because there is neither a gap nor a plenum, no fission gas release is possible outside of the fueled zone</a:t>
            </a:r>
          </a:p>
          <a:p>
            <a:r>
              <a:rPr lang="en-US" sz="2200" dirty="0"/>
              <a:t>Fission gas and any gas included during fabrication remain in the fueled zone; in particular, fission gases are contained in pores or fission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Gas pressure in large pores and fission gas bubbles, which may be insufficient to cause detrimental creep or yielding of fuel, could instead result in blistering of a fuel plate when the plate is heated to a certain temperature</a:t>
            </a:r>
          </a:p>
          <a:p>
            <a:r>
              <a:rPr lang="en-US" sz="2200" dirty="0"/>
              <a:t>Two types of mechanisms can be considered for blistering: pore (or void) connection, and pressure rupture of fission gas bubbles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76440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2368</Words>
  <Application>Microsoft Macintosh PowerPoint</Application>
  <PresentationFormat>Widescreen</PresentationFormat>
  <Paragraphs>207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1_NCStateU-horizontal-left-logo</vt:lpstr>
      <vt:lpstr>NE 591: Advanced Reactor Materials</vt:lpstr>
      <vt:lpstr>Last Time</vt:lpstr>
      <vt:lpstr>Research reactors</vt:lpstr>
      <vt:lpstr>USi interaction with Al</vt:lpstr>
      <vt:lpstr>USi interaction with Al</vt:lpstr>
      <vt:lpstr>USi interaction with Al</vt:lpstr>
      <vt:lpstr>Micrographs of irradiated LEU U3Si–Al and U3Si2–Al</vt:lpstr>
      <vt:lpstr>Micrographs of irradiated HEU U3Si–Al and U3Si2–Al</vt:lpstr>
      <vt:lpstr>Blister Testing</vt:lpstr>
      <vt:lpstr>Blister Testing</vt:lpstr>
      <vt:lpstr>USi Blistering</vt:lpstr>
      <vt:lpstr>USi Summary</vt:lpstr>
      <vt:lpstr>RERTR to UMo</vt:lpstr>
      <vt:lpstr>UMo</vt:lpstr>
      <vt:lpstr>UMo Phases</vt:lpstr>
      <vt:lpstr>Gamma Stability</vt:lpstr>
      <vt:lpstr>UMo Fabrication</vt:lpstr>
      <vt:lpstr>UMo Fabrication</vt:lpstr>
      <vt:lpstr>UMo Fabrication</vt:lpstr>
      <vt:lpstr>Fuel Swelling</vt:lpstr>
      <vt:lpstr>Recrystallization + Swelling</vt:lpstr>
      <vt:lpstr>Fission Gas Superlattice</vt:lpstr>
      <vt:lpstr>Recrystallization + Swelling</vt:lpstr>
      <vt:lpstr>Recrystallization + Swelling</vt:lpstr>
      <vt:lpstr>UMo Gaseous Swelling</vt:lpstr>
      <vt:lpstr>UMo-Al Interaction</vt:lpstr>
      <vt:lpstr>UMo-Al Interaction</vt:lpstr>
      <vt:lpstr>Alloying Additions</vt:lpstr>
      <vt:lpstr>Addition of Si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17</cp:revision>
  <dcterms:created xsi:type="dcterms:W3CDTF">2021-06-30T18:29:00Z</dcterms:created>
  <dcterms:modified xsi:type="dcterms:W3CDTF">2021-11-02T15:30:44Z</dcterms:modified>
</cp:coreProperties>
</file>